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8" r:id="rId3"/>
    <p:sldId id="318" r:id="rId4"/>
    <p:sldId id="316" r:id="rId5"/>
    <p:sldId id="322" r:id="rId6"/>
    <p:sldId id="323" r:id="rId7"/>
    <p:sldId id="321" r:id="rId8"/>
    <p:sldId id="317" r:id="rId9"/>
    <p:sldId id="324" r:id="rId10"/>
    <p:sldId id="325" r:id="rId11"/>
    <p:sldId id="313" r:id="rId12"/>
    <p:sldId id="296" r:id="rId13"/>
    <p:sldId id="301" r:id="rId14"/>
    <p:sldId id="302" r:id="rId15"/>
    <p:sldId id="303" r:id="rId16"/>
    <p:sldId id="327" r:id="rId17"/>
    <p:sldId id="328" r:id="rId18"/>
    <p:sldId id="330" r:id="rId19"/>
    <p:sldId id="331" r:id="rId20"/>
    <p:sldId id="336" r:id="rId21"/>
    <p:sldId id="332" r:id="rId22"/>
    <p:sldId id="333" r:id="rId23"/>
    <p:sldId id="320" r:id="rId24"/>
    <p:sldId id="334" r:id="rId25"/>
    <p:sldId id="335" r:id="rId26"/>
    <p:sldId id="338" r:id="rId27"/>
    <p:sldId id="339" r:id="rId28"/>
    <p:sldId id="341" r:id="rId29"/>
    <p:sldId id="340" r:id="rId30"/>
  </p:sldIdLst>
  <p:sldSz cx="9144000" cy="5143500" type="screen16x9"/>
  <p:notesSz cx="6858000" cy="9144000"/>
  <p:embeddedFontLst>
    <p:embeddedFont>
      <p:font typeface="Lato" panose="020F0502020204030203" pitchFamily="34" charset="77"/>
      <p:regular r:id="rId32"/>
      <p:bold r:id="rId33"/>
      <p:italic r:id="rId34"/>
      <p:boldItalic r:id="rId35"/>
    </p:embeddedFont>
    <p:embeddedFont>
      <p:font typeface="Malgun Gothic" panose="020B0503020000020004" pitchFamily="34" charset="-127"/>
      <p:regular r:id="rId36"/>
      <p:bold r:id="rId37"/>
    </p:embeddedFont>
    <p:embeddedFont>
      <p:font typeface="Malgun Gothic" panose="020B0503020000020004" pitchFamily="34" charset="-127"/>
      <p:regular r:id="rId36"/>
      <p:bold r:id="rId37"/>
    </p:embeddedFont>
    <p:embeddedFont>
      <p:font typeface="Raleway" pitchFamily="2" charset="77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학용" initials="김" lastIdx="1" clrIdx="0">
    <p:extLst>
      <p:ext uri="{19B8F6BF-5375-455C-9EA6-DF929625EA0E}">
        <p15:presenceInfo xmlns:p15="http://schemas.microsoft.com/office/powerpoint/2012/main" userId="김학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502" autoAdjust="0"/>
    <p:restoredTop sz="93884" autoAdjust="0"/>
  </p:normalViewPr>
  <p:slideViewPr>
    <p:cSldViewPr snapToGrid="0">
      <p:cViewPr>
        <p:scale>
          <a:sx n="163" d="100"/>
          <a:sy n="163" d="100"/>
        </p:scale>
        <p:origin x="520" y="8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45aaa7c9d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45aaa7c9d_4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087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269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454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607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878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53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462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100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9864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24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033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932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7684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826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1493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8421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847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038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25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926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901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355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597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149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1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3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35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37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 idx="4294967295"/>
          </p:nvPr>
        </p:nvSpPr>
        <p:spPr>
          <a:xfrm>
            <a:off x="630400" y="1206849"/>
            <a:ext cx="7289803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altLang="ko-KR" sz="2500" dirty="0"/>
              <a:t>Segmented</a:t>
            </a:r>
            <a:r>
              <a:rPr lang="ko-KR" altLang="en-US" sz="2500" dirty="0"/>
              <a:t> </a:t>
            </a:r>
            <a:r>
              <a:rPr lang="en-US" altLang="ko-KR" sz="2500" dirty="0"/>
              <a:t>Growth Curve Model</a:t>
            </a:r>
            <a:endParaRPr lang="ko-KR" altLang="en-US" sz="1800" b="0"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294967295"/>
          </p:nvPr>
        </p:nvSpPr>
        <p:spPr>
          <a:xfrm>
            <a:off x="559650" y="3961975"/>
            <a:ext cx="47604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400" b="1" dirty="0" err="1">
                <a:latin typeface="Malgun Gothic"/>
                <a:ea typeface="Malgun Gothic"/>
                <a:cs typeface="Malgun Gothic"/>
                <a:sym typeface="Malgun Gothic"/>
              </a:rPr>
              <a:t>박사과정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구태완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b="1" dirty="0" err="1">
                <a:latin typeface="Malgun Gothic"/>
                <a:ea typeface="Malgun Gothic"/>
                <a:cs typeface="Malgun Gothic"/>
                <a:sym typeface="Malgun Gothic"/>
              </a:rPr>
              <a:t>석사과정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한결희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이도은</a:t>
            </a:r>
            <a:endParaRPr sz="14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400" b="1" dirty="0" err="1">
                <a:latin typeface="Malgun Gothic"/>
                <a:ea typeface="Malgun Gothic"/>
                <a:cs typeface="Malgun Gothic"/>
                <a:sym typeface="Malgun Gothic"/>
              </a:rPr>
              <a:t>학부과정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고영현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, 김학용,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김태현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정혜원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400" y="2982901"/>
            <a:ext cx="739675" cy="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493875" y="2893650"/>
            <a:ext cx="30000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서울대학교</a:t>
            </a:r>
            <a:r>
              <a:rPr lang="en-US" sz="16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박태성</a:t>
            </a:r>
            <a:r>
              <a:rPr lang="en-US" sz="16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교수</a:t>
            </a:r>
            <a:r>
              <a:rPr lang="en-US" sz="20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000" b="1" dirty="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생물정보통계</a:t>
            </a:r>
            <a:r>
              <a:rPr lang="en-US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연구실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64B0C9-107F-4DA4-AFDD-AD7BA44AD095}"/>
              </a:ext>
            </a:extLst>
          </p:cNvPr>
          <p:cNvSpPr txBox="1"/>
          <p:nvPr/>
        </p:nvSpPr>
        <p:spPr>
          <a:xfrm>
            <a:off x="630400" y="1999149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latin typeface="+mn-ea"/>
                <a:ea typeface="+mn-ea"/>
              </a:rPr>
              <a:t>11</a:t>
            </a:r>
            <a:r>
              <a:rPr lang="ko-KR" altLang="en-US" sz="1400" b="0" dirty="0">
                <a:latin typeface="+mn-ea"/>
                <a:ea typeface="+mn-ea"/>
              </a:rPr>
              <a:t>월 </a:t>
            </a:r>
            <a:r>
              <a:rPr lang="en-US" altLang="ko-KR" sz="1400" b="0" dirty="0">
                <a:latin typeface="+mn-ea"/>
                <a:ea typeface="+mn-ea"/>
              </a:rPr>
              <a:t>10</a:t>
            </a:r>
            <a:r>
              <a:rPr lang="ko-KR" altLang="en-US" sz="1400" b="0" dirty="0">
                <a:latin typeface="+mn-ea"/>
                <a:ea typeface="+mn-ea"/>
              </a:rPr>
              <a:t>일</a:t>
            </a:r>
            <a:endParaRPr lang="ko-KR" altLang="en-US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672743" y="131735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Simple Moving Average</a:t>
            </a:r>
            <a:endParaRPr lang="ko-KR" altLang="en-US" sz="2000" dirty="0"/>
          </a:p>
        </p:txBody>
      </p:sp>
      <p:sp>
        <p:nvSpPr>
          <p:cNvPr id="6" name="Google Shape;126;p19">
            <a:extLst>
              <a:ext uri="{FF2B5EF4-FFF2-40B4-BE49-F238E27FC236}">
                <a16:creationId xmlns:a16="http://schemas.microsoft.com/office/drawing/2014/main" id="{C95BE553-6470-4AC6-8444-47B8589B948B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Segmented Growth Curve Model</a:t>
            </a:r>
            <a:endParaRPr lang="ko-KR" alt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830DFE-C264-425C-B4B5-BA3607EFC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66" y="1943170"/>
            <a:ext cx="3048000" cy="26955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3045AA-8BDA-4EFC-85FE-DF5AE57A1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363" y="1943170"/>
            <a:ext cx="3243157" cy="286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77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672743" y="131735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Segmented Logistic Model</a:t>
            </a:r>
            <a:endParaRPr lang="ko-KR" altLang="en-US" sz="2000" dirty="0"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727650" y="3023348"/>
            <a:ext cx="608365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endParaRPr lang="en-US" sz="14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1) n=2</a:t>
            </a:r>
            <a:r>
              <a:rPr lang="ko-KR" altLang="en-US" sz="1200" dirty="0"/>
              <a:t>로 설정</a:t>
            </a:r>
            <a:r>
              <a:rPr lang="en-US" altLang="ko-KR" sz="1200" dirty="0"/>
              <a:t>. n&gt;2 </a:t>
            </a:r>
            <a:r>
              <a:rPr lang="ko-KR" altLang="en-US" sz="1200" dirty="0"/>
              <a:t>이면 두 번째 </a:t>
            </a:r>
            <a:r>
              <a:rPr lang="en-US" altLang="ko-KR" sz="1200" dirty="0"/>
              <a:t>segment</a:t>
            </a:r>
            <a:r>
              <a:rPr lang="ko-KR" altLang="en-US" sz="1200" dirty="0"/>
              <a:t>까지만 </a:t>
            </a:r>
            <a:r>
              <a:rPr lang="ko-KR" altLang="en-US" sz="1200" dirty="0" err="1"/>
              <a:t>적합시킴</a:t>
            </a:r>
            <a:r>
              <a:rPr lang="en-US" altLang="ko-KR" sz="1200" dirty="0"/>
              <a:t>.</a:t>
            </a:r>
            <a:endParaRPr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115860-F8EC-451F-B6A3-DFF24EF10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41"/>
          <a:stretch/>
        </p:blipFill>
        <p:spPr>
          <a:xfrm>
            <a:off x="727650" y="2070001"/>
            <a:ext cx="3323524" cy="8318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5E141E-AD53-46B1-8602-B015D0232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438" y="2143456"/>
            <a:ext cx="3588711" cy="684982"/>
          </a:xfrm>
          <a:prstGeom prst="rect">
            <a:avLst/>
          </a:prstGeom>
        </p:spPr>
      </p:pic>
      <p:sp>
        <p:nvSpPr>
          <p:cNvPr id="6" name="Google Shape;126;p19">
            <a:extLst>
              <a:ext uri="{FF2B5EF4-FFF2-40B4-BE49-F238E27FC236}">
                <a16:creationId xmlns:a16="http://schemas.microsoft.com/office/drawing/2014/main" id="{C95BE553-6470-4AC6-8444-47B8589B948B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Segmented Growth Curve Model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05870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35E141E-AD53-46B1-8602-B015D0232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455" y="2134527"/>
            <a:ext cx="3334477" cy="636456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91412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311093392" descr="DRW00001f24069f">
            <a:extLst>
              <a:ext uri="{FF2B5EF4-FFF2-40B4-BE49-F238E27FC236}">
                <a16:creationId xmlns:a16="http://schemas.microsoft.com/office/drawing/2014/main" id="{821D7968-1DB4-428B-A1AE-E1F5B5E1C3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9"/>
          <a:stretch/>
        </p:blipFill>
        <p:spPr bwMode="auto">
          <a:xfrm>
            <a:off x="727650" y="2058680"/>
            <a:ext cx="3623023" cy="72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26;p19">
            <a:extLst>
              <a:ext uri="{FF2B5EF4-FFF2-40B4-BE49-F238E27FC236}">
                <a16:creationId xmlns:a16="http://schemas.microsoft.com/office/drawing/2014/main" id="{8419BD9A-7E22-428C-BAE5-7E7EFBB2C145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Segmented Growth Curve Model</a:t>
            </a:r>
            <a:endParaRPr lang="ko-KR" altLang="en-US" sz="1200" dirty="0"/>
          </a:p>
        </p:txBody>
      </p:sp>
      <p:sp>
        <p:nvSpPr>
          <p:cNvPr id="11" name="Google Shape;126;p19">
            <a:extLst>
              <a:ext uri="{FF2B5EF4-FFF2-40B4-BE49-F238E27FC236}">
                <a16:creationId xmlns:a16="http://schemas.microsoft.com/office/drawing/2014/main" id="{B89FAA3A-033E-4C36-A2E5-C9FE52C9AB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743" y="131735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Segmented </a:t>
            </a:r>
            <a:r>
              <a:rPr lang="en-US" altLang="ko-KR" sz="2000" dirty="0" err="1">
                <a:solidFill>
                  <a:schemeClr val="accent5"/>
                </a:solidFill>
              </a:rPr>
              <a:t>Gompertz</a:t>
            </a:r>
            <a:r>
              <a:rPr lang="en-US" altLang="ko-KR" sz="2000" b="1" dirty="0">
                <a:solidFill>
                  <a:schemeClr val="accent5"/>
                </a:solidFill>
              </a:rPr>
              <a:t> Model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418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8E75690-4260-418C-89F5-26FDC7A5BFFE}"/>
              </a:ext>
            </a:extLst>
          </p:cNvPr>
          <p:cNvSpPr/>
          <p:nvPr/>
        </p:nvSpPr>
        <p:spPr>
          <a:xfrm>
            <a:off x="1770362" y="4238721"/>
            <a:ext cx="2852438" cy="739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  a               </a:t>
            </a:r>
            <a:r>
              <a:rPr lang="ko-KR" altLang="en-US" dirty="0" err="1"/>
              <a:t>b</a:t>
            </a:r>
            <a:r>
              <a:rPr lang="ko-KR" altLang="en-US" dirty="0"/>
              <a:t>              c</a:t>
            </a:r>
            <a:endParaRPr lang="en-US" altLang="ko-KR" dirty="0"/>
          </a:p>
          <a:p>
            <a:r>
              <a:rPr lang="en-US" altLang="ko-KR" dirty="0"/>
              <a:t>1 15928.38 3.938720 0.15841061</a:t>
            </a:r>
          </a:p>
          <a:p>
            <a:r>
              <a:rPr lang="en-US" altLang="ko-KR" dirty="0"/>
              <a:t>2 15617.49 8.757085 0.05147723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03B14D-8B17-46C2-BC70-5EE09F4A74C9}"/>
              </a:ext>
            </a:extLst>
          </p:cNvPr>
          <p:cNvSpPr/>
          <p:nvPr/>
        </p:nvSpPr>
        <p:spPr>
          <a:xfrm>
            <a:off x="4856342" y="4238722"/>
            <a:ext cx="2969052" cy="739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   a               </a:t>
            </a:r>
            <a:r>
              <a:rPr lang="ko-KR" altLang="en-US" dirty="0" err="1"/>
              <a:t>b</a:t>
            </a:r>
            <a:r>
              <a:rPr lang="ko-KR" altLang="en-US" dirty="0"/>
              <a:t>              c</a:t>
            </a:r>
            <a:endParaRPr lang="en-US" altLang="ko-KR" dirty="0"/>
          </a:p>
          <a:p>
            <a:r>
              <a:rPr lang="en-US" altLang="ko-KR" dirty="0"/>
              <a:t>1 16168.56  8.857293 0.10436962</a:t>
            </a:r>
          </a:p>
          <a:p>
            <a:r>
              <a:rPr lang="en-US" altLang="ko-KR" dirty="0"/>
              <a:t>2 43923.83 23.548031 0.01534153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5E9DE9-EE0C-4DD4-9945-21018016F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786" y="1041400"/>
            <a:ext cx="3057014" cy="3057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B4DF90-39EC-490F-AC43-7A166D9CD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380" y="1041401"/>
            <a:ext cx="3057013" cy="305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21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90B4106-EE15-4C77-BB83-7A633C0B9869}"/>
              </a:ext>
            </a:extLst>
          </p:cNvPr>
          <p:cNvSpPr/>
          <p:nvPr/>
        </p:nvSpPr>
        <p:spPr>
          <a:xfrm>
            <a:off x="1633269" y="4251453"/>
            <a:ext cx="29387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   </a:t>
            </a:r>
            <a:r>
              <a:rPr lang="ko-KR" altLang="en-US" dirty="0" err="1"/>
              <a:t>a</a:t>
            </a:r>
            <a:r>
              <a:rPr lang="ko-KR" altLang="en-US" dirty="0"/>
              <a:t>              </a:t>
            </a:r>
            <a:r>
              <a:rPr lang="ko-KR" altLang="en-US" dirty="0" err="1"/>
              <a:t>b</a:t>
            </a:r>
            <a:r>
              <a:rPr lang="ko-KR" altLang="en-US" dirty="0"/>
              <a:t>               c</a:t>
            </a:r>
          </a:p>
          <a:p>
            <a:r>
              <a:rPr lang="ko-KR" altLang="en-US" dirty="0"/>
              <a:t>1 </a:t>
            </a:r>
            <a:r>
              <a:rPr lang="en-US" altLang="ko-KR" dirty="0"/>
              <a:t>1757174 4.806800 0.08031902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2 4340552 9.708547 0.06511740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E00B57-0A59-49FE-9234-2BC32D228BA9}"/>
              </a:ext>
            </a:extLst>
          </p:cNvPr>
          <p:cNvSpPr/>
          <p:nvPr/>
        </p:nvSpPr>
        <p:spPr>
          <a:xfrm>
            <a:off x="4739499" y="4251453"/>
            <a:ext cx="28551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   </a:t>
            </a:r>
            <a:r>
              <a:rPr lang="ko-KR" altLang="en-US" dirty="0" err="1"/>
              <a:t>a</a:t>
            </a:r>
            <a:r>
              <a:rPr lang="ko-KR" altLang="en-US" dirty="0"/>
              <a:t>              </a:t>
            </a:r>
            <a:r>
              <a:rPr lang="ko-KR" altLang="en-US" dirty="0" err="1"/>
              <a:t>b</a:t>
            </a:r>
            <a:r>
              <a:rPr lang="ko-KR" altLang="en-US" dirty="0"/>
              <a:t>               c</a:t>
            </a:r>
          </a:p>
          <a:p>
            <a:r>
              <a:rPr lang="ko-KR" altLang="en-US" dirty="0"/>
              <a:t>1 </a:t>
            </a:r>
            <a:r>
              <a:rPr lang="en-US" altLang="ko-KR" dirty="0"/>
              <a:t>2058204 10.39482 0.04218495</a:t>
            </a:r>
          </a:p>
          <a:p>
            <a:r>
              <a:rPr lang="ko-KR" altLang="en-US" dirty="0"/>
              <a:t>2 </a:t>
            </a:r>
            <a:r>
              <a:rPr lang="en-US" altLang="ko-KR" dirty="0"/>
              <a:t>5588984 92.99743 0.03080245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D7CCA9-72E2-478E-84A9-0F61BB60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269" y="1216025"/>
            <a:ext cx="2938731" cy="29387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8F47EA-0AF8-4DA3-81D0-669F4D147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4373"/>
            <a:ext cx="2938731" cy="293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03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90B4106-EE15-4C77-BB83-7A633C0B9869}"/>
              </a:ext>
            </a:extLst>
          </p:cNvPr>
          <p:cNvSpPr/>
          <p:nvPr/>
        </p:nvSpPr>
        <p:spPr>
          <a:xfrm>
            <a:off x="1619681" y="4224565"/>
            <a:ext cx="29523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   </a:t>
            </a:r>
            <a:r>
              <a:rPr lang="ko-KR" altLang="en-US" dirty="0" err="1"/>
              <a:t>a</a:t>
            </a:r>
            <a:r>
              <a:rPr lang="ko-KR" altLang="en-US" dirty="0"/>
              <a:t>              </a:t>
            </a:r>
            <a:r>
              <a:rPr lang="ko-KR" altLang="en-US" dirty="0" err="1"/>
              <a:t>b</a:t>
            </a:r>
            <a:r>
              <a:rPr lang="ko-KR" altLang="en-US" dirty="0"/>
              <a:t>               c</a:t>
            </a:r>
          </a:p>
          <a:p>
            <a:r>
              <a:rPr lang="ko-KR" altLang="en-US" dirty="0"/>
              <a:t>1 1</a:t>
            </a:r>
            <a:r>
              <a:rPr lang="en-US" altLang="ko-KR" dirty="0"/>
              <a:t>0201.67</a:t>
            </a:r>
            <a:r>
              <a:rPr lang="ko-KR" altLang="en-US" dirty="0"/>
              <a:t>  </a:t>
            </a:r>
            <a:r>
              <a:rPr lang="en-US" altLang="ko-KR" dirty="0"/>
              <a:t>2.935827</a:t>
            </a:r>
            <a:r>
              <a:rPr lang="ko-KR" altLang="en-US" dirty="0"/>
              <a:t> </a:t>
            </a:r>
            <a:r>
              <a:rPr lang="en-US" altLang="ko-KR" dirty="0"/>
              <a:t>0.16894476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E00B57-0A59-49FE-9234-2BC32D228BA9}"/>
              </a:ext>
            </a:extLst>
          </p:cNvPr>
          <p:cNvSpPr/>
          <p:nvPr/>
        </p:nvSpPr>
        <p:spPr>
          <a:xfrm>
            <a:off x="4756432" y="4174910"/>
            <a:ext cx="33292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   </a:t>
            </a:r>
            <a:r>
              <a:rPr lang="ko-KR" altLang="en-US" dirty="0" err="1"/>
              <a:t>a</a:t>
            </a:r>
            <a:r>
              <a:rPr lang="ko-KR" altLang="en-US" dirty="0"/>
              <a:t>                 </a:t>
            </a:r>
            <a:r>
              <a:rPr lang="ko-KR" altLang="en-US" dirty="0" err="1"/>
              <a:t>b</a:t>
            </a:r>
            <a:r>
              <a:rPr lang="ko-KR" altLang="en-US" dirty="0"/>
              <a:t>                 c</a:t>
            </a:r>
          </a:p>
          <a:p>
            <a:r>
              <a:rPr lang="ko-KR" altLang="en-US" dirty="0"/>
              <a:t>1 </a:t>
            </a:r>
            <a:r>
              <a:rPr lang="en-US" altLang="ko-KR" dirty="0"/>
              <a:t>10403.53</a:t>
            </a:r>
            <a:r>
              <a:rPr lang="ko-KR" altLang="en-US" dirty="0"/>
              <a:t>     </a:t>
            </a:r>
            <a:r>
              <a:rPr lang="en-US" altLang="ko-KR" dirty="0"/>
              <a:t>4.799167</a:t>
            </a:r>
            <a:r>
              <a:rPr lang="ko-KR" altLang="en-US" dirty="0"/>
              <a:t>    </a:t>
            </a:r>
            <a:r>
              <a:rPr lang="en-US" altLang="ko-KR" dirty="0"/>
              <a:t>0.11301198</a:t>
            </a:r>
          </a:p>
          <a:p>
            <a:r>
              <a:rPr lang="ko-KR" altLang="en-US" dirty="0"/>
              <a:t>2 </a:t>
            </a:r>
            <a:r>
              <a:rPr lang="en-US" altLang="ko-KR" dirty="0"/>
              <a:t>5615982.08 12.248195  0.003107405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CE731B-5266-4171-82D9-33297E56F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81" y="1222590"/>
            <a:ext cx="2952320" cy="29523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E44CD9-FCB3-411E-8F94-A63EE1D7E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72935"/>
            <a:ext cx="2952321" cy="295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69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Result</a:t>
            </a:r>
            <a:endParaRPr lang="ko-KR" altLang="en-US" sz="20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75309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6D44044-A287-4504-9A42-34463F0553DA}"/>
              </a:ext>
            </a:extLst>
          </p:cNvPr>
          <p:cNvGraphicFramePr>
            <a:graphicFrameLocks noGrp="1"/>
          </p:cNvGraphicFramePr>
          <p:nvPr/>
        </p:nvGraphicFramePr>
        <p:xfrm>
          <a:off x="995209" y="2970191"/>
          <a:ext cx="4058800" cy="487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4700">
                  <a:extLst>
                    <a:ext uri="{9D8B030D-6E8A-4147-A177-3AD203B41FA5}">
                      <a16:colId xmlns:a16="http://schemas.microsoft.com/office/drawing/2014/main" val="3177170424"/>
                    </a:ext>
                  </a:extLst>
                </a:gridCol>
                <a:gridCol w="1014700">
                  <a:extLst>
                    <a:ext uri="{9D8B030D-6E8A-4147-A177-3AD203B41FA5}">
                      <a16:colId xmlns:a16="http://schemas.microsoft.com/office/drawing/2014/main" val="4215114853"/>
                    </a:ext>
                  </a:extLst>
                </a:gridCol>
                <a:gridCol w="1014700">
                  <a:extLst>
                    <a:ext uri="{9D8B030D-6E8A-4147-A177-3AD203B41FA5}">
                      <a16:colId xmlns:a16="http://schemas.microsoft.com/office/drawing/2014/main" val="3004031898"/>
                    </a:ext>
                  </a:extLst>
                </a:gridCol>
                <a:gridCol w="1014700">
                  <a:extLst>
                    <a:ext uri="{9D8B030D-6E8A-4147-A177-3AD203B41FA5}">
                      <a16:colId xmlns:a16="http://schemas.microsoft.com/office/drawing/2014/main" val="3754451531"/>
                    </a:ext>
                  </a:extLst>
                </a:gridCol>
              </a:tblGrid>
              <a:tr h="197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Logi_1</a:t>
                      </a:r>
                      <a:r>
                        <a:rPr lang="en-US" altLang="ko-KR" sz="1000" baseline="30000" dirty="0"/>
                        <a:t>st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Logi_2</a:t>
                      </a:r>
                      <a:r>
                        <a:rPr lang="en-US" altLang="ko-KR" sz="1000" baseline="30000" dirty="0"/>
                        <a:t>nd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Gom_1</a:t>
                      </a:r>
                      <a:r>
                        <a:rPr lang="en-US" altLang="ko-KR" sz="1000" baseline="30000" dirty="0"/>
                        <a:t>st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Gom_2</a:t>
                      </a:r>
                      <a:r>
                        <a:rPr lang="en-US" altLang="ko-KR" sz="1000" baseline="30000" dirty="0"/>
                        <a:t>nd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727593"/>
                  </a:ext>
                </a:extLst>
              </a:tr>
              <a:tr h="197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155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71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150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59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37958"/>
                  </a:ext>
                </a:extLst>
              </a:tr>
            </a:tbl>
          </a:graphicData>
        </a:graphic>
      </p:graphicFrame>
      <p:sp>
        <p:nvSpPr>
          <p:cNvPr id="13" name="Google Shape;127;p19">
            <a:extLst>
              <a:ext uri="{FF2B5EF4-FFF2-40B4-BE49-F238E27FC236}">
                <a16:creationId xmlns:a16="http://schemas.microsoft.com/office/drawing/2014/main" id="{02CEE5BD-7963-4CC3-AC9C-796409E1A6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2742" y="1462187"/>
            <a:ext cx="6571573" cy="1514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endParaRPr lang="en-US" sz="1400" b="1" dirty="0">
              <a:solidFill>
                <a:schemeClr val="accent5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1</a:t>
            </a:r>
            <a:r>
              <a:rPr lang="en-US" altLang="ko-KR" sz="1400" b="1" baseline="30000" dirty="0">
                <a:solidFill>
                  <a:schemeClr val="accent5"/>
                </a:solidFill>
              </a:rPr>
              <a:t>st</a:t>
            </a:r>
            <a:r>
              <a:rPr lang="en-US" altLang="ko-KR" sz="1400" b="1" dirty="0">
                <a:solidFill>
                  <a:schemeClr val="accent5"/>
                </a:solidFill>
              </a:rPr>
              <a:t>,</a:t>
            </a:r>
            <a:r>
              <a:rPr lang="ko-KR" altLang="en-US" sz="1400" b="1" dirty="0">
                <a:solidFill>
                  <a:schemeClr val="accent5"/>
                </a:solidFill>
              </a:rPr>
              <a:t> </a:t>
            </a:r>
            <a:r>
              <a:rPr lang="en-US" altLang="ko-KR" sz="1400" b="1" dirty="0">
                <a:solidFill>
                  <a:schemeClr val="accent5"/>
                </a:solidFill>
              </a:rPr>
              <a:t>2</a:t>
            </a:r>
            <a:r>
              <a:rPr lang="en-US" altLang="ko-KR" sz="1400" b="1" baseline="30000" dirty="0">
                <a:solidFill>
                  <a:schemeClr val="accent5"/>
                </a:solidFill>
              </a:rPr>
              <a:t>nd</a:t>
            </a:r>
            <a:r>
              <a:rPr lang="en-US" altLang="ko-KR" sz="1400" b="1" dirty="0">
                <a:solidFill>
                  <a:schemeClr val="accent5"/>
                </a:solidFill>
              </a:rPr>
              <a:t> segment </a:t>
            </a:r>
            <a:r>
              <a:rPr lang="ko-KR" altLang="en-US" sz="1400" b="1" dirty="0">
                <a:solidFill>
                  <a:schemeClr val="accent5"/>
                </a:solidFill>
              </a:rPr>
              <a:t>별 </a:t>
            </a:r>
            <a:r>
              <a:rPr lang="ko-KR" altLang="en-US" sz="1400" b="1" dirty="0" err="1">
                <a:solidFill>
                  <a:schemeClr val="accent5"/>
                </a:solidFill>
              </a:rPr>
              <a:t>적합된</a:t>
            </a:r>
            <a:r>
              <a:rPr lang="ko-KR" altLang="en-US" sz="1400" b="1" dirty="0">
                <a:solidFill>
                  <a:schemeClr val="accent5"/>
                </a:solidFill>
              </a:rPr>
              <a:t> 국가 수</a:t>
            </a:r>
            <a:endParaRPr lang="en-US" altLang="ko-KR" sz="14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1) </a:t>
            </a:r>
            <a:r>
              <a:rPr lang="ko-KR" altLang="en-US" sz="1200" dirty="0"/>
              <a:t>총 국가 수 </a:t>
            </a:r>
            <a:r>
              <a:rPr lang="en-US" altLang="ko-KR" sz="1200" dirty="0"/>
              <a:t>: 165 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2) </a:t>
            </a:r>
            <a:r>
              <a:rPr lang="ko-KR" altLang="en-US" sz="1200" dirty="0"/>
              <a:t>모형 별 </a:t>
            </a:r>
            <a:r>
              <a:rPr lang="ko-KR" altLang="en-US" sz="1200" dirty="0" err="1"/>
              <a:t>적합된</a:t>
            </a:r>
            <a:r>
              <a:rPr lang="ko-KR" altLang="en-US" sz="1200" dirty="0"/>
              <a:t> 개수</a:t>
            </a:r>
            <a:endParaRPr lang="en-US" altLang="ko-KR" sz="12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altLang="ko-KR" sz="12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altLang="ko-KR" sz="1200" dirty="0"/>
          </a:p>
          <a:p>
            <a:pPr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altLang="ko-KR" sz="1200" dirty="0"/>
              <a:t>3) </a:t>
            </a:r>
            <a:r>
              <a:rPr lang="ko-KR" altLang="en-US" sz="1200" dirty="0"/>
              <a:t>모형 별 </a:t>
            </a:r>
            <a:r>
              <a:rPr lang="ko-KR" altLang="en-US" sz="1200" dirty="0" err="1"/>
              <a:t>미적합된</a:t>
            </a:r>
            <a:r>
              <a:rPr lang="ko-KR" altLang="en-US" sz="1200" dirty="0"/>
              <a:t> 개수</a:t>
            </a:r>
            <a:endParaRPr lang="en-US" altLang="ko-KR" sz="12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altLang="ko-KR" sz="12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altLang="ko-KR" sz="12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altLang="ko-KR" sz="1200" dirty="0"/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D21F3890-8C10-45E0-86D7-A2F65E617EB7}"/>
              </a:ext>
            </a:extLst>
          </p:cNvPr>
          <p:cNvGraphicFramePr>
            <a:graphicFrameLocks noGrp="1"/>
          </p:cNvGraphicFramePr>
          <p:nvPr/>
        </p:nvGraphicFramePr>
        <p:xfrm>
          <a:off x="995209" y="3856195"/>
          <a:ext cx="4058800" cy="487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4700">
                  <a:extLst>
                    <a:ext uri="{9D8B030D-6E8A-4147-A177-3AD203B41FA5}">
                      <a16:colId xmlns:a16="http://schemas.microsoft.com/office/drawing/2014/main" val="3177170424"/>
                    </a:ext>
                  </a:extLst>
                </a:gridCol>
                <a:gridCol w="1014700">
                  <a:extLst>
                    <a:ext uri="{9D8B030D-6E8A-4147-A177-3AD203B41FA5}">
                      <a16:colId xmlns:a16="http://schemas.microsoft.com/office/drawing/2014/main" val="4215114853"/>
                    </a:ext>
                  </a:extLst>
                </a:gridCol>
                <a:gridCol w="1014700">
                  <a:extLst>
                    <a:ext uri="{9D8B030D-6E8A-4147-A177-3AD203B41FA5}">
                      <a16:colId xmlns:a16="http://schemas.microsoft.com/office/drawing/2014/main" val="3004031898"/>
                    </a:ext>
                  </a:extLst>
                </a:gridCol>
                <a:gridCol w="1014700">
                  <a:extLst>
                    <a:ext uri="{9D8B030D-6E8A-4147-A177-3AD203B41FA5}">
                      <a16:colId xmlns:a16="http://schemas.microsoft.com/office/drawing/2014/main" val="3754451531"/>
                    </a:ext>
                  </a:extLst>
                </a:gridCol>
              </a:tblGrid>
              <a:tr h="197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Logi_1</a:t>
                      </a:r>
                      <a:r>
                        <a:rPr lang="en-US" altLang="ko-KR" sz="1000" baseline="30000" dirty="0"/>
                        <a:t>st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Logi_2</a:t>
                      </a:r>
                      <a:r>
                        <a:rPr lang="en-US" altLang="ko-KR" sz="1000" baseline="30000" dirty="0"/>
                        <a:t>nd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Gom_1</a:t>
                      </a:r>
                      <a:r>
                        <a:rPr lang="en-US" altLang="ko-KR" sz="1000" baseline="30000" dirty="0"/>
                        <a:t>st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Gom_2</a:t>
                      </a:r>
                      <a:r>
                        <a:rPr lang="en-US" altLang="ko-KR" sz="1000" baseline="30000" dirty="0"/>
                        <a:t>nd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727593"/>
                  </a:ext>
                </a:extLst>
              </a:tr>
              <a:tr h="197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37958"/>
                  </a:ext>
                </a:extLst>
              </a:tr>
            </a:tbl>
          </a:graphicData>
        </a:graphic>
      </p:graphicFrame>
      <p:sp>
        <p:nvSpPr>
          <p:cNvPr id="3" name="Google Shape;126;p19">
            <a:extLst>
              <a:ext uri="{FF2B5EF4-FFF2-40B4-BE49-F238E27FC236}">
                <a16:creationId xmlns:a16="http://schemas.microsoft.com/office/drawing/2014/main" id="{BDD6589C-E099-4A26-BF3D-65A4AA9EC96F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Segmented Growth Curve Model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49707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Correlation Plot</a:t>
            </a:r>
            <a:br>
              <a:rPr lang="en-US" altLang="ko-KR" sz="2000" b="1" dirty="0">
                <a:solidFill>
                  <a:schemeClr val="accent5"/>
                </a:solidFill>
              </a:rPr>
            </a:br>
            <a:r>
              <a:rPr lang="en-US" altLang="ko-KR" sz="2000" b="1" dirty="0">
                <a:solidFill>
                  <a:schemeClr val="accent5"/>
                </a:solidFill>
              </a:rPr>
              <a:t>(Logistic Model)</a:t>
            </a:r>
            <a:endParaRPr lang="ko-KR" altLang="en-US" sz="20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75309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Google Shape;126;p19">
            <a:extLst>
              <a:ext uri="{FF2B5EF4-FFF2-40B4-BE49-F238E27FC236}">
                <a16:creationId xmlns:a16="http://schemas.microsoft.com/office/drawing/2014/main" id="{533239E2-ED7E-4AF9-90D8-3449A1EF060E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Segmented Growth Curve Model</a:t>
            </a:r>
            <a:endParaRPr lang="ko-KR" altLang="en-US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91F9C0-68E9-9848-B379-C70B31969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946" y="487799"/>
            <a:ext cx="4377565" cy="465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30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Correlation Plot</a:t>
            </a:r>
            <a:br>
              <a:rPr lang="en-US" altLang="ko-KR" sz="2000" b="1" dirty="0">
                <a:solidFill>
                  <a:schemeClr val="accent5"/>
                </a:solidFill>
              </a:rPr>
            </a:br>
            <a:r>
              <a:rPr lang="en-US" altLang="ko-KR" sz="2000" b="1" dirty="0">
                <a:solidFill>
                  <a:schemeClr val="accent5"/>
                </a:solidFill>
              </a:rPr>
              <a:t>(</a:t>
            </a:r>
            <a:r>
              <a:rPr lang="en-US" altLang="ko-KR" sz="2000" b="1" dirty="0" err="1">
                <a:solidFill>
                  <a:schemeClr val="accent5"/>
                </a:solidFill>
              </a:rPr>
              <a:t>Gompertz</a:t>
            </a:r>
            <a:r>
              <a:rPr lang="en-US" altLang="ko-KR" sz="2000" b="1" dirty="0">
                <a:solidFill>
                  <a:schemeClr val="accent5"/>
                </a:solidFill>
              </a:rPr>
              <a:t> Model)</a:t>
            </a:r>
            <a:endParaRPr lang="ko-KR" altLang="en-US" sz="20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75309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Google Shape;126;p19">
            <a:extLst>
              <a:ext uri="{FF2B5EF4-FFF2-40B4-BE49-F238E27FC236}">
                <a16:creationId xmlns:a16="http://schemas.microsoft.com/office/drawing/2014/main" id="{C8BCB135-D39F-4E9B-8113-8886EE023CF4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Segmented Growth Curve Model</a:t>
            </a:r>
            <a:endParaRPr lang="ko-KR" alt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EBF8A7-B085-5C47-80E5-4FEE4C66E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040" y="497622"/>
            <a:ext cx="4340223" cy="464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34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Correlation Plot (Seg1)</a:t>
            </a:r>
            <a:br>
              <a:rPr lang="en-US" altLang="ko-KR" sz="2000" b="1" dirty="0">
                <a:solidFill>
                  <a:schemeClr val="accent5"/>
                </a:solidFill>
              </a:rPr>
            </a:br>
            <a:r>
              <a:rPr lang="en-US" altLang="ko-KR" sz="2000" b="1" dirty="0">
                <a:solidFill>
                  <a:schemeClr val="accent5"/>
                </a:solidFill>
              </a:rPr>
              <a:t>(Logistic &amp; </a:t>
            </a:r>
            <a:r>
              <a:rPr lang="en-US" altLang="ko-KR" sz="2000" b="1" dirty="0" err="1">
                <a:solidFill>
                  <a:schemeClr val="accent5"/>
                </a:solidFill>
              </a:rPr>
              <a:t>Gompertz</a:t>
            </a:r>
            <a:r>
              <a:rPr lang="en-US" altLang="ko-KR" sz="2000" b="1" dirty="0">
                <a:solidFill>
                  <a:schemeClr val="accent5"/>
                </a:solidFill>
              </a:rPr>
              <a:t>)</a:t>
            </a:r>
            <a:endParaRPr lang="ko-KR" altLang="en-US" sz="20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75309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Google Shape;126;p19">
            <a:extLst>
              <a:ext uri="{FF2B5EF4-FFF2-40B4-BE49-F238E27FC236}">
                <a16:creationId xmlns:a16="http://schemas.microsoft.com/office/drawing/2014/main" id="{C8BCB135-D39F-4E9B-8113-8886EE023CF4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Segmented Growth Curve Model</a:t>
            </a:r>
            <a:endParaRPr lang="ko-KR" alt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4D61BA-C5B0-944B-A4B1-30E700356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243" y="497622"/>
            <a:ext cx="4392262" cy="464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7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27650" y="567864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dirty="0">
                <a:solidFill>
                  <a:srgbClr val="000000"/>
                </a:solidFill>
              </a:rPr>
              <a:t>Contents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727650" y="1575112"/>
            <a:ext cx="7688700" cy="2368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chemeClr val="accent5"/>
                </a:solidFill>
              </a:rPr>
              <a:t>1. Procedure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chemeClr val="accent5"/>
                </a:solidFill>
              </a:rPr>
              <a:t>2. Segmentation Method</a:t>
            </a:r>
            <a:endParaRPr lang="en-US" altLang="ko-KR" sz="1500" b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altLang="ko-KR" sz="15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500" b="1" dirty="0">
                <a:solidFill>
                  <a:schemeClr val="accent5"/>
                </a:solidFill>
              </a:rPr>
              <a:t>3. Segmented Growth Curve Model 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500" b="1" dirty="0"/>
          </a:p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altLang="ko-KR" sz="1500" b="1" dirty="0">
                <a:solidFill>
                  <a:schemeClr val="accent5"/>
                </a:solidFill>
              </a:rPr>
              <a:t>4. Result Analysis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lang="en-US" altLang="ko-KR" sz="1400" b="1" dirty="0">
              <a:solidFill>
                <a:schemeClr val="accent5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lang="ko-KR" altLang="en-US"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Correlation Plot (Seg2)</a:t>
            </a:r>
            <a:br>
              <a:rPr lang="en-US" altLang="ko-KR" sz="2000" b="1" dirty="0">
                <a:solidFill>
                  <a:schemeClr val="accent5"/>
                </a:solidFill>
              </a:rPr>
            </a:br>
            <a:r>
              <a:rPr lang="en-US" altLang="ko-KR" sz="2000" b="1" dirty="0">
                <a:solidFill>
                  <a:schemeClr val="accent5"/>
                </a:solidFill>
              </a:rPr>
              <a:t>(Logistic &amp; </a:t>
            </a:r>
            <a:r>
              <a:rPr lang="en-US" altLang="ko-KR" sz="2000" b="1" dirty="0" err="1">
                <a:solidFill>
                  <a:schemeClr val="accent5"/>
                </a:solidFill>
              </a:rPr>
              <a:t>Gompertz</a:t>
            </a:r>
            <a:r>
              <a:rPr lang="en-US" altLang="ko-KR" sz="2000" b="1" dirty="0">
                <a:solidFill>
                  <a:schemeClr val="accent5"/>
                </a:solidFill>
              </a:rPr>
              <a:t>)</a:t>
            </a:r>
            <a:endParaRPr lang="ko-KR" altLang="en-US" sz="20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75309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Google Shape;126;p19">
            <a:extLst>
              <a:ext uri="{FF2B5EF4-FFF2-40B4-BE49-F238E27FC236}">
                <a16:creationId xmlns:a16="http://schemas.microsoft.com/office/drawing/2014/main" id="{C8BCB135-D39F-4E9B-8113-8886EE023CF4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Segmented Growth Curve Model</a:t>
            </a:r>
            <a:endParaRPr lang="ko-KR" alt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484024-F766-C04F-A667-B12D1F030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050" y="497622"/>
            <a:ext cx="4221277" cy="464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07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1. </a:t>
            </a:r>
            <a:r>
              <a:rPr lang="ko-KR" altLang="en-US" sz="2000" b="1" dirty="0">
                <a:solidFill>
                  <a:schemeClr val="accent5"/>
                </a:solidFill>
              </a:rPr>
              <a:t>적합 판별 기준 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C4AF9F-76A2-477B-91E9-6BD481D38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536" y="1749567"/>
            <a:ext cx="4126927" cy="3093323"/>
          </a:xfrm>
          <a:prstGeom prst="rect">
            <a:avLst/>
          </a:prstGeom>
        </p:spPr>
      </p:pic>
      <p:sp>
        <p:nvSpPr>
          <p:cNvPr id="3" name="Google Shape;126;p19">
            <a:extLst>
              <a:ext uri="{FF2B5EF4-FFF2-40B4-BE49-F238E27FC236}">
                <a16:creationId xmlns:a16="http://schemas.microsoft.com/office/drawing/2014/main" id="{740E47ED-7BE4-4818-A452-E869C557B770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44167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1. </a:t>
            </a:r>
            <a:r>
              <a:rPr lang="ko-KR" altLang="en-US" sz="2000" b="1" dirty="0">
                <a:solidFill>
                  <a:schemeClr val="accent5"/>
                </a:solidFill>
              </a:rPr>
              <a:t>적합 판별 기준 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6830D2-73DE-488D-935E-B8492C945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669" y="3321243"/>
            <a:ext cx="3284751" cy="4442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BA04CA-E07E-49B1-87E2-D73A6E927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50" y="2403357"/>
            <a:ext cx="2921050" cy="1940935"/>
          </a:xfrm>
          <a:prstGeom prst="rect">
            <a:avLst/>
          </a:prstGeom>
        </p:spPr>
      </p:pic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284FF48A-9795-43B2-ACFF-5185CE98A8B6}"/>
              </a:ext>
            </a:extLst>
          </p:cNvPr>
          <p:cNvSpPr/>
          <p:nvPr/>
        </p:nvSpPr>
        <p:spPr>
          <a:xfrm rot="5400000">
            <a:off x="2459396" y="3175323"/>
            <a:ext cx="163450" cy="1892715"/>
          </a:xfrm>
          <a:prstGeom prst="rightBrac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B6FEF3F-553E-49D0-B79D-9B6E8655DF8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37425" y="2719447"/>
            <a:ext cx="715045" cy="2307653"/>
          </a:xfrm>
          <a:prstGeom prst="bentConnector4">
            <a:avLst>
              <a:gd name="adj1" fmla="val -82527"/>
              <a:gd name="adj2" fmla="val 81645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26;p19">
            <a:extLst>
              <a:ext uri="{FF2B5EF4-FFF2-40B4-BE49-F238E27FC236}">
                <a16:creationId xmlns:a16="http://schemas.microsoft.com/office/drawing/2014/main" id="{3E648903-87CC-4BB9-9A95-1733D33EBBA2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79806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1. </a:t>
            </a:r>
            <a:r>
              <a:rPr lang="ko-KR" altLang="en-US" sz="2000" b="1" dirty="0">
                <a:solidFill>
                  <a:schemeClr val="accent5"/>
                </a:solidFill>
              </a:rPr>
              <a:t>적합 판별 기준 </a:t>
            </a:r>
            <a:endParaRPr lang="en-US" altLang="ko-KR" sz="18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62B9C95-D831-45E7-9C1D-818E9294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702" y="1847272"/>
            <a:ext cx="7688700" cy="1945034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데이터가 충분하지 않을 때 </a:t>
            </a:r>
            <a:r>
              <a:rPr lang="en-US" altLang="ko-KR" dirty="0" err="1"/>
              <a:t>gompertz</a:t>
            </a:r>
            <a:r>
              <a:rPr lang="ko-KR" altLang="en-US" dirty="0"/>
              <a:t>모형은 </a:t>
            </a:r>
            <a:r>
              <a:rPr lang="en-US" altLang="ko-KR" dirty="0"/>
              <a:t>logistic</a:t>
            </a:r>
            <a:r>
              <a:rPr lang="ko-KR" altLang="en-US" dirty="0"/>
              <a:t>모형에 비해 최종 </a:t>
            </a:r>
            <a:r>
              <a:rPr lang="ko-KR" altLang="en-US" dirty="0" err="1"/>
              <a:t>확진자수</a:t>
            </a:r>
            <a:r>
              <a:rPr lang="en-US" altLang="ko-KR" dirty="0"/>
              <a:t>(a)</a:t>
            </a:r>
            <a:r>
              <a:rPr lang="ko-KR" altLang="en-US" dirty="0"/>
              <a:t>를 크게 </a:t>
            </a:r>
            <a:r>
              <a:rPr lang="ko-KR" altLang="en-US" dirty="0" err="1"/>
              <a:t>과대추정하는</a:t>
            </a:r>
            <a:r>
              <a:rPr lang="ko-KR" altLang="en-US" dirty="0"/>
              <a:t> 경향을 보임</a:t>
            </a:r>
            <a:endParaRPr lang="en-US" altLang="ko-KR" dirty="0"/>
          </a:p>
          <a:p>
            <a:pPr marL="146050" indent="0">
              <a:buNone/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3AAE98-CBCC-484A-AF83-E909C14F0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05" y="2714416"/>
            <a:ext cx="2884924" cy="21623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ED7653-6D06-49C6-8D2F-637AA2F7A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11114"/>
            <a:ext cx="2884924" cy="2162384"/>
          </a:xfrm>
          <a:prstGeom prst="rect">
            <a:avLst/>
          </a:prstGeom>
        </p:spPr>
      </p:pic>
      <p:sp>
        <p:nvSpPr>
          <p:cNvPr id="2" name="Google Shape;126;p19">
            <a:extLst>
              <a:ext uri="{FF2B5EF4-FFF2-40B4-BE49-F238E27FC236}">
                <a16:creationId xmlns:a16="http://schemas.microsoft.com/office/drawing/2014/main" id="{897FB226-BFDF-4B4A-B1A6-482C550BD6F5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90180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1. </a:t>
            </a:r>
            <a:r>
              <a:rPr lang="ko-KR" altLang="en-US" sz="2000" b="1" dirty="0">
                <a:solidFill>
                  <a:schemeClr val="accent5"/>
                </a:solidFill>
              </a:rPr>
              <a:t>적합 판별 기준 </a:t>
            </a:r>
            <a:endParaRPr lang="en-US" altLang="ko-KR" sz="18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62B9C95-D831-45E7-9C1D-818E9294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702" y="1847272"/>
            <a:ext cx="7688700" cy="535200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두 </a:t>
            </a:r>
            <a:r>
              <a:rPr lang="en-US" altLang="ko-KR" dirty="0"/>
              <a:t>segment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불명확하거나</a:t>
            </a:r>
            <a:r>
              <a:rPr lang="en-US" altLang="ko-KR" dirty="0"/>
              <a:t>, </a:t>
            </a:r>
            <a:r>
              <a:rPr lang="ko-KR" altLang="en-US" dirty="0"/>
              <a:t>하나의 </a:t>
            </a:r>
            <a:r>
              <a:rPr lang="en-US" altLang="ko-KR" dirty="0"/>
              <a:t>segment</a:t>
            </a:r>
            <a:r>
              <a:rPr lang="ko-KR" altLang="en-US" dirty="0"/>
              <a:t>를 두 개의 </a:t>
            </a:r>
            <a:r>
              <a:rPr lang="en-US" altLang="ko-KR" dirty="0"/>
              <a:t>segment</a:t>
            </a:r>
            <a:r>
              <a:rPr lang="ko-KR" altLang="en-US" dirty="0"/>
              <a:t>로 인식하는 경우가 존재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0E8D88-F9FE-4CFA-AB03-22D9FF958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74" y="2711114"/>
            <a:ext cx="2594948" cy="19450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931BBA-7471-45D2-A562-CF1F16933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678" y="2711114"/>
            <a:ext cx="2594948" cy="1945034"/>
          </a:xfrm>
          <a:prstGeom prst="rect">
            <a:avLst/>
          </a:prstGeom>
        </p:spPr>
      </p:pic>
      <p:sp>
        <p:nvSpPr>
          <p:cNvPr id="2" name="Google Shape;126;p19">
            <a:extLst>
              <a:ext uri="{FF2B5EF4-FFF2-40B4-BE49-F238E27FC236}">
                <a16:creationId xmlns:a16="http://schemas.microsoft.com/office/drawing/2014/main" id="{BAE17D3F-35A5-46CF-BB92-9A47DF6013A2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20073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6623553-309F-4FA2-BAE4-E7171524752C}"/>
              </a:ext>
            </a:extLst>
          </p:cNvPr>
          <p:cNvSpPr/>
          <p:nvPr/>
        </p:nvSpPr>
        <p:spPr>
          <a:xfrm>
            <a:off x="4272702" y="2828924"/>
            <a:ext cx="485775" cy="271463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Google Shape;126;p19">
            <a:extLst>
              <a:ext uri="{FF2B5EF4-FFF2-40B4-BE49-F238E27FC236}">
                <a16:creationId xmlns:a16="http://schemas.microsoft.com/office/drawing/2014/main" id="{9CD9E988-ED8E-4F91-96E0-3E82D3AC8289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63EA8-0820-4F47-A248-EFD9BD3514B0}"/>
              </a:ext>
            </a:extLst>
          </p:cNvPr>
          <p:cNvSpPr txBox="1"/>
          <p:nvPr/>
        </p:nvSpPr>
        <p:spPr>
          <a:xfrm>
            <a:off x="2235040" y="4756288"/>
            <a:ext cx="46739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- Logistic, </a:t>
            </a:r>
            <a:r>
              <a:rPr lang="en-US" altLang="ko-KR" sz="800" b="1" dirty="0" err="1"/>
              <a:t>Gompertz</a:t>
            </a:r>
            <a:r>
              <a:rPr lang="ko-KR" altLang="en-US" sz="800" b="1" dirty="0"/>
              <a:t>의 </a:t>
            </a:r>
            <a:r>
              <a:rPr lang="en-US" altLang="ko-KR" sz="800" b="1" dirty="0"/>
              <a:t>a </a:t>
            </a:r>
            <a:r>
              <a:rPr lang="ko-KR" altLang="en-US" sz="800" b="1" dirty="0"/>
              <a:t>계수가 자연상수배 이상 차이나는 국가</a:t>
            </a:r>
            <a:r>
              <a:rPr lang="en-US" altLang="ko-KR" sz="800" b="1" dirty="0"/>
              <a:t>(19</a:t>
            </a:r>
            <a:r>
              <a:rPr lang="ko-KR" altLang="en-US" sz="800" b="1" dirty="0"/>
              <a:t>개국</a:t>
            </a:r>
            <a:r>
              <a:rPr lang="en-US" altLang="ko-KR" sz="800" b="1" dirty="0"/>
              <a:t>)</a:t>
            </a:r>
            <a:r>
              <a:rPr lang="ko-KR" altLang="en-US" sz="800" b="1" dirty="0"/>
              <a:t>을 제외시켰을 때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240D4-78D6-7047-804F-23F8A7D20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713" y="984914"/>
            <a:ext cx="3623837" cy="3688019"/>
          </a:xfrm>
          <a:prstGeom prst="rect">
            <a:avLst/>
          </a:prstGeom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4A6DBB53-53CE-4D4D-80A3-D4F5E87EC1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D3036E-F4BF-D943-9B9B-9928B74EB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2" y="1045294"/>
            <a:ext cx="3638866" cy="362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53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2</a:t>
            </a:r>
            <a:r>
              <a:rPr lang="en-US" altLang="ko-KR" sz="2000" b="1" dirty="0">
                <a:solidFill>
                  <a:schemeClr val="accent5"/>
                </a:solidFill>
              </a:rPr>
              <a:t>.</a:t>
            </a:r>
            <a:r>
              <a:rPr lang="ko-KR" altLang="en-US" sz="2000" b="1" dirty="0">
                <a:solidFill>
                  <a:schemeClr val="accent5"/>
                </a:solidFill>
              </a:rPr>
              <a:t> 각 </a:t>
            </a:r>
            <a:r>
              <a:rPr lang="en-US" altLang="ko-KR" sz="2000" dirty="0">
                <a:solidFill>
                  <a:schemeClr val="accent5"/>
                </a:solidFill>
              </a:rPr>
              <a:t>Segment</a:t>
            </a:r>
            <a:r>
              <a:rPr lang="ko-KR" altLang="en-US" sz="2000" dirty="0">
                <a:solidFill>
                  <a:schemeClr val="accent5"/>
                </a:solidFill>
              </a:rPr>
              <a:t>에 대한 </a:t>
            </a:r>
            <a:r>
              <a:rPr lang="ko-KR" altLang="en-US" sz="2000" dirty="0" err="1">
                <a:solidFill>
                  <a:schemeClr val="accent5"/>
                </a:solidFill>
              </a:rPr>
              <a:t>계수별</a:t>
            </a:r>
            <a:r>
              <a:rPr lang="ko-KR" altLang="en-US" sz="2000" dirty="0">
                <a:solidFill>
                  <a:schemeClr val="accent5"/>
                </a:solidFill>
              </a:rPr>
              <a:t> </a:t>
            </a:r>
            <a:r>
              <a:rPr lang="en-US" altLang="ko-KR" sz="2000" dirty="0">
                <a:solidFill>
                  <a:schemeClr val="accent5"/>
                </a:solidFill>
              </a:rPr>
              <a:t>Permutation Test</a:t>
            </a:r>
            <a:endParaRPr lang="en-US" altLang="ko-KR" sz="18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62B9C95-D831-45E7-9C1D-818E9294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702" y="1847272"/>
            <a:ext cx="7688700" cy="535200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Logistic Model</a:t>
            </a:r>
            <a:r>
              <a:rPr lang="ko-KR" altLang="en-US" dirty="0"/>
              <a:t>의 </a:t>
            </a:r>
            <a:r>
              <a:rPr lang="en-US" altLang="ko-KR" dirty="0"/>
              <a:t>b coefficient (empirical p-value : 0 )</a:t>
            </a:r>
            <a:endParaRPr lang="ko-KR" altLang="en-US" dirty="0"/>
          </a:p>
        </p:txBody>
      </p:sp>
      <p:sp>
        <p:nvSpPr>
          <p:cNvPr id="2" name="Google Shape;126;p19">
            <a:extLst>
              <a:ext uri="{FF2B5EF4-FFF2-40B4-BE49-F238E27FC236}">
                <a16:creationId xmlns:a16="http://schemas.microsoft.com/office/drawing/2014/main" id="{BAE17D3F-35A5-46CF-BB92-9A47DF6013A2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665E8D-72F1-0F4B-855E-A65A950B5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470" y="2140857"/>
            <a:ext cx="2324627" cy="3002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0D1E5A-C83E-1341-B13B-B0B93AA1C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876" y="2217267"/>
            <a:ext cx="2203667" cy="2846403"/>
          </a:xfrm>
          <a:prstGeom prst="rect">
            <a:avLst/>
          </a:prstGeom>
        </p:spPr>
      </p:pic>
      <p:pic>
        <p:nvPicPr>
          <p:cNvPr id="11" name="그림 2">
            <a:extLst>
              <a:ext uri="{FF2B5EF4-FFF2-40B4-BE49-F238E27FC236}">
                <a16:creationId xmlns:a16="http://schemas.microsoft.com/office/drawing/2014/main" id="{617361F3-FBA6-4447-BACC-CF6E74E617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841"/>
          <a:stretch/>
        </p:blipFill>
        <p:spPr>
          <a:xfrm>
            <a:off x="5665905" y="1801320"/>
            <a:ext cx="3323524" cy="83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22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2</a:t>
            </a:r>
            <a:r>
              <a:rPr lang="en-US" altLang="ko-KR" sz="2000" b="1" dirty="0">
                <a:solidFill>
                  <a:schemeClr val="accent5"/>
                </a:solidFill>
              </a:rPr>
              <a:t>.</a:t>
            </a:r>
            <a:r>
              <a:rPr lang="ko-KR" altLang="en-US" sz="2000" b="1" dirty="0">
                <a:solidFill>
                  <a:schemeClr val="accent5"/>
                </a:solidFill>
              </a:rPr>
              <a:t> 각 </a:t>
            </a:r>
            <a:r>
              <a:rPr lang="en-US" altLang="ko-KR" sz="2000" dirty="0">
                <a:solidFill>
                  <a:schemeClr val="accent5"/>
                </a:solidFill>
              </a:rPr>
              <a:t>Segment</a:t>
            </a:r>
            <a:r>
              <a:rPr lang="ko-KR" altLang="en-US" sz="2000" dirty="0">
                <a:solidFill>
                  <a:schemeClr val="accent5"/>
                </a:solidFill>
              </a:rPr>
              <a:t>에 대한 </a:t>
            </a:r>
            <a:r>
              <a:rPr lang="ko-KR" altLang="en-US" sz="2000" dirty="0" err="1">
                <a:solidFill>
                  <a:schemeClr val="accent5"/>
                </a:solidFill>
              </a:rPr>
              <a:t>계수별</a:t>
            </a:r>
            <a:r>
              <a:rPr lang="ko-KR" altLang="en-US" sz="2000" dirty="0">
                <a:solidFill>
                  <a:schemeClr val="accent5"/>
                </a:solidFill>
              </a:rPr>
              <a:t> </a:t>
            </a:r>
            <a:r>
              <a:rPr lang="en-US" altLang="ko-KR" sz="2000" dirty="0">
                <a:solidFill>
                  <a:schemeClr val="accent5"/>
                </a:solidFill>
              </a:rPr>
              <a:t>Permutation Test</a:t>
            </a:r>
            <a:endParaRPr lang="en-US" altLang="ko-KR" sz="18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62B9C95-D831-45E7-9C1D-818E9294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702" y="1847272"/>
            <a:ext cx="7688700" cy="535200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/>
              <a:t>Logistic </a:t>
            </a:r>
            <a:r>
              <a:rPr lang="en-US" altLang="ko-KR" dirty="0"/>
              <a:t>Model</a:t>
            </a:r>
            <a:r>
              <a:rPr lang="ko-KR" altLang="en-US" dirty="0"/>
              <a:t>의 </a:t>
            </a:r>
            <a:r>
              <a:rPr lang="en-US" altLang="ko-KR" dirty="0"/>
              <a:t>c coefficient (empirical p-value : 0.353 )</a:t>
            </a:r>
            <a:endParaRPr lang="ko-KR" altLang="en-US" dirty="0"/>
          </a:p>
        </p:txBody>
      </p:sp>
      <p:sp>
        <p:nvSpPr>
          <p:cNvPr id="2" name="Google Shape;126;p19">
            <a:extLst>
              <a:ext uri="{FF2B5EF4-FFF2-40B4-BE49-F238E27FC236}">
                <a16:creationId xmlns:a16="http://schemas.microsoft.com/office/drawing/2014/main" id="{BAE17D3F-35A5-46CF-BB92-9A47DF6013A2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446D9-4B03-D64D-A0D4-BC94A78FB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626" y="2238484"/>
            <a:ext cx="2265471" cy="2926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1F7662-4E7D-484C-B879-3B802C8F6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739" y="2144127"/>
            <a:ext cx="2317604" cy="2993571"/>
          </a:xfrm>
          <a:prstGeom prst="rect">
            <a:avLst/>
          </a:prstGeom>
        </p:spPr>
      </p:pic>
      <p:pic>
        <p:nvPicPr>
          <p:cNvPr id="11" name="그림 2">
            <a:extLst>
              <a:ext uri="{FF2B5EF4-FFF2-40B4-BE49-F238E27FC236}">
                <a16:creationId xmlns:a16="http://schemas.microsoft.com/office/drawing/2014/main" id="{3BAE1969-120C-EF45-8016-8661913BA7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841"/>
          <a:stretch/>
        </p:blipFill>
        <p:spPr>
          <a:xfrm>
            <a:off x="5714032" y="1766426"/>
            <a:ext cx="3323524" cy="83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76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2</a:t>
            </a:r>
            <a:r>
              <a:rPr lang="en-US" altLang="ko-KR" sz="2000" b="1" dirty="0">
                <a:solidFill>
                  <a:schemeClr val="accent5"/>
                </a:solidFill>
              </a:rPr>
              <a:t>.</a:t>
            </a:r>
            <a:r>
              <a:rPr lang="ko-KR" altLang="en-US" sz="2000" b="1" dirty="0">
                <a:solidFill>
                  <a:schemeClr val="accent5"/>
                </a:solidFill>
              </a:rPr>
              <a:t> 각 </a:t>
            </a:r>
            <a:r>
              <a:rPr lang="en-US" altLang="ko-KR" sz="2000" dirty="0">
                <a:solidFill>
                  <a:schemeClr val="accent5"/>
                </a:solidFill>
              </a:rPr>
              <a:t>Segment</a:t>
            </a:r>
            <a:r>
              <a:rPr lang="ko-KR" altLang="en-US" sz="2000" dirty="0">
                <a:solidFill>
                  <a:schemeClr val="accent5"/>
                </a:solidFill>
              </a:rPr>
              <a:t>에 대한 </a:t>
            </a:r>
            <a:r>
              <a:rPr lang="ko-KR" altLang="en-US" sz="2000" dirty="0" err="1">
                <a:solidFill>
                  <a:schemeClr val="accent5"/>
                </a:solidFill>
              </a:rPr>
              <a:t>계수별</a:t>
            </a:r>
            <a:r>
              <a:rPr lang="ko-KR" altLang="en-US" sz="2000" dirty="0">
                <a:solidFill>
                  <a:schemeClr val="accent5"/>
                </a:solidFill>
              </a:rPr>
              <a:t> </a:t>
            </a:r>
            <a:r>
              <a:rPr lang="en-US" altLang="ko-KR" sz="2000" dirty="0">
                <a:solidFill>
                  <a:schemeClr val="accent5"/>
                </a:solidFill>
              </a:rPr>
              <a:t>Permutation Test</a:t>
            </a:r>
            <a:endParaRPr lang="en-US" altLang="ko-KR" sz="18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62B9C95-D831-45E7-9C1D-818E9294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702" y="1847272"/>
            <a:ext cx="7688700" cy="535200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Gompertz</a:t>
            </a:r>
            <a:r>
              <a:rPr lang="en-US" altLang="ko-KR" dirty="0"/>
              <a:t> Model</a:t>
            </a:r>
            <a:r>
              <a:rPr lang="ko-KR" altLang="en-US" dirty="0"/>
              <a:t>의 </a:t>
            </a:r>
            <a:r>
              <a:rPr lang="en-US" altLang="ko-KR" dirty="0"/>
              <a:t>b coefficient (empirical p-value : 0.365 )</a:t>
            </a:r>
            <a:endParaRPr lang="ko-KR" altLang="en-US" dirty="0"/>
          </a:p>
        </p:txBody>
      </p:sp>
      <p:sp>
        <p:nvSpPr>
          <p:cNvPr id="2" name="Google Shape;126;p19">
            <a:extLst>
              <a:ext uri="{FF2B5EF4-FFF2-40B4-BE49-F238E27FC236}">
                <a16:creationId xmlns:a16="http://schemas.microsoft.com/office/drawing/2014/main" id="{BAE17D3F-35A5-46CF-BB92-9A47DF6013A2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0D31A4-D0E5-304F-90DB-C5DCF62FF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061" y="2164710"/>
            <a:ext cx="2265471" cy="2926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2A5213-342B-F64A-B98B-7EC46BCE3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760" y="2164709"/>
            <a:ext cx="2265472" cy="2926234"/>
          </a:xfrm>
          <a:prstGeom prst="rect">
            <a:avLst/>
          </a:prstGeom>
        </p:spPr>
      </p:pic>
      <p:pic>
        <p:nvPicPr>
          <p:cNvPr id="11" name="_x311093392" descr="DRW00001f24069f">
            <a:extLst>
              <a:ext uri="{FF2B5EF4-FFF2-40B4-BE49-F238E27FC236}">
                <a16:creationId xmlns:a16="http://schemas.microsoft.com/office/drawing/2014/main" id="{1C77DF34-EBDF-B941-BFAB-2B69C201C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9"/>
          <a:stretch/>
        </p:blipFill>
        <p:spPr bwMode="auto">
          <a:xfrm>
            <a:off x="5366078" y="1791152"/>
            <a:ext cx="3623023" cy="72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628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2</a:t>
            </a:r>
            <a:r>
              <a:rPr lang="en-US" altLang="ko-KR" sz="2000" b="1" dirty="0">
                <a:solidFill>
                  <a:schemeClr val="accent5"/>
                </a:solidFill>
              </a:rPr>
              <a:t>.</a:t>
            </a:r>
            <a:r>
              <a:rPr lang="ko-KR" altLang="en-US" sz="2000" b="1" dirty="0">
                <a:solidFill>
                  <a:schemeClr val="accent5"/>
                </a:solidFill>
              </a:rPr>
              <a:t> 각 </a:t>
            </a:r>
            <a:r>
              <a:rPr lang="en-US" altLang="ko-KR" sz="2000" dirty="0">
                <a:solidFill>
                  <a:schemeClr val="accent5"/>
                </a:solidFill>
              </a:rPr>
              <a:t>Segment</a:t>
            </a:r>
            <a:r>
              <a:rPr lang="ko-KR" altLang="en-US" sz="2000" dirty="0">
                <a:solidFill>
                  <a:schemeClr val="accent5"/>
                </a:solidFill>
              </a:rPr>
              <a:t>에 대한 </a:t>
            </a:r>
            <a:r>
              <a:rPr lang="ko-KR" altLang="en-US" sz="2000" dirty="0" err="1">
                <a:solidFill>
                  <a:schemeClr val="accent5"/>
                </a:solidFill>
              </a:rPr>
              <a:t>계수별</a:t>
            </a:r>
            <a:r>
              <a:rPr lang="ko-KR" altLang="en-US" sz="2000" dirty="0">
                <a:solidFill>
                  <a:schemeClr val="accent5"/>
                </a:solidFill>
              </a:rPr>
              <a:t> </a:t>
            </a:r>
            <a:r>
              <a:rPr lang="en-US" altLang="ko-KR" sz="2000" dirty="0">
                <a:solidFill>
                  <a:schemeClr val="accent5"/>
                </a:solidFill>
              </a:rPr>
              <a:t>Permutation Test</a:t>
            </a:r>
            <a:endParaRPr lang="en-US" altLang="ko-KR" sz="18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62B9C95-D831-45E7-9C1D-818E9294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702" y="1847272"/>
            <a:ext cx="7688700" cy="535200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Gompertz</a:t>
            </a:r>
            <a:r>
              <a:rPr lang="en-US" altLang="ko-KR" dirty="0"/>
              <a:t> Model</a:t>
            </a:r>
            <a:r>
              <a:rPr lang="ko-KR" altLang="en-US" dirty="0"/>
              <a:t>의 </a:t>
            </a:r>
            <a:r>
              <a:rPr lang="en-US" altLang="ko-KR" dirty="0"/>
              <a:t>c coefficient (empirical p-value : 0.384 )</a:t>
            </a:r>
            <a:endParaRPr lang="ko-KR" altLang="en-US" dirty="0"/>
          </a:p>
        </p:txBody>
      </p:sp>
      <p:sp>
        <p:nvSpPr>
          <p:cNvPr id="2" name="Google Shape;126;p19">
            <a:extLst>
              <a:ext uri="{FF2B5EF4-FFF2-40B4-BE49-F238E27FC236}">
                <a16:creationId xmlns:a16="http://schemas.microsoft.com/office/drawing/2014/main" id="{BAE17D3F-35A5-46CF-BB92-9A47DF6013A2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F18255-CA43-A749-B210-11A0065E2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710" y="2276480"/>
            <a:ext cx="2223495" cy="28720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83FA35-91F6-C04D-AA35-CC207A956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739" y="2133900"/>
            <a:ext cx="2324627" cy="3002643"/>
          </a:xfrm>
          <a:prstGeom prst="rect">
            <a:avLst/>
          </a:prstGeom>
        </p:spPr>
      </p:pic>
      <p:pic>
        <p:nvPicPr>
          <p:cNvPr id="15" name="_x311093392" descr="DRW00001f24069f">
            <a:extLst>
              <a:ext uri="{FF2B5EF4-FFF2-40B4-BE49-F238E27FC236}">
                <a16:creationId xmlns:a16="http://schemas.microsoft.com/office/drawing/2014/main" id="{96AE2149-B2CB-0448-8529-6C6520895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9"/>
          <a:stretch/>
        </p:blipFill>
        <p:spPr bwMode="auto">
          <a:xfrm>
            <a:off x="5432730" y="1750940"/>
            <a:ext cx="3623023" cy="72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455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Procedure</a:t>
            </a:r>
            <a:endParaRPr lang="ko-KR" altLang="en-US" sz="1200" dirty="0"/>
          </a:p>
        </p:txBody>
      </p:sp>
      <p:sp>
        <p:nvSpPr>
          <p:cNvPr id="14" name="Google Shape;121;p18">
            <a:extLst>
              <a:ext uri="{FF2B5EF4-FFF2-40B4-BE49-F238E27FC236}">
                <a16:creationId xmlns:a16="http://schemas.microsoft.com/office/drawing/2014/main" id="{98318584-6C4B-4C4F-9CB3-6A38E0101196}"/>
              </a:ext>
            </a:extLst>
          </p:cNvPr>
          <p:cNvSpPr txBox="1"/>
          <p:nvPr/>
        </p:nvSpPr>
        <p:spPr>
          <a:xfrm>
            <a:off x="727650" y="1992157"/>
            <a:ext cx="7453429" cy="15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유럽질병관리본부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(ECDC)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에서 제공하는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COVID-19 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데이터를 사용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Growth curve model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을 적용하기 위해 각 국가마다 다른 분석기간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segmentation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을 설정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분석기간은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월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~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월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31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segmentation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은 최대 두 개 까지만 고려함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각 국가에 대해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growth curve model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을 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적합시킬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때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long head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으로 인한 부적합 현상을 방지하기 위해 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누적확진자가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50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이 되는 날짜를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growth curve model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의 시점으로 설정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id="3" name="Google Shape;120;p18">
            <a:extLst>
              <a:ext uri="{FF2B5EF4-FFF2-40B4-BE49-F238E27FC236}">
                <a16:creationId xmlns:a16="http://schemas.microsoft.com/office/drawing/2014/main" id="{CE28579F-A0F9-4F9E-A6B7-D31F0D1D19C5}"/>
              </a:ext>
            </a:extLst>
          </p:cNvPr>
          <p:cNvSpPr txBox="1">
            <a:spLocks/>
          </p:cNvSpPr>
          <p:nvPr/>
        </p:nvSpPr>
        <p:spPr>
          <a:xfrm>
            <a:off x="727650" y="1383449"/>
            <a:ext cx="3513274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Analysis Plan</a:t>
            </a:r>
          </a:p>
        </p:txBody>
      </p:sp>
    </p:spTree>
    <p:extLst>
      <p:ext uri="{BB962C8B-B14F-4D97-AF65-F5344CB8AC3E}">
        <p14:creationId xmlns:p14="http://schemas.microsoft.com/office/powerpoint/2010/main" val="1611867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Segmentation 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49" y="1249160"/>
            <a:ext cx="4312183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Algorithm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Google Shape;121;p18">
            <a:extLst>
              <a:ext uri="{FF2B5EF4-FFF2-40B4-BE49-F238E27FC236}">
                <a16:creationId xmlns:a16="http://schemas.microsoft.com/office/drawing/2014/main" id="{96B3358A-F0B1-4722-9F0A-5F4C0F47A9B8}"/>
              </a:ext>
            </a:extLst>
          </p:cNvPr>
          <p:cNvSpPr txBox="1"/>
          <p:nvPr/>
        </p:nvSpPr>
        <p:spPr>
          <a:xfrm>
            <a:off x="727650" y="1921569"/>
            <a:ext cx="8005224" cy="1105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 이상의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peak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가 존재하는 경우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에 따라 각각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growth curve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적합시켜야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하므로 국가별로 코로나 데이터를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별로 구분할 기준이 필요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이를 위해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peak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breakpoint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찾고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이 점을 기준으로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설정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최대 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일일확진자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수가 너무 작으면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peak, breakpoint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찾기 어려우므로 최대 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일일확진자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수가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50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이상인 나라에 대해서만 진행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0224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Segmentation 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49" y="1249160"/>
            <a:ext cx="4312183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Algorithm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Google Shape;121;p18">
            <a:extLst>
              <a:ext uri="{FF2B5EF4-FFF2-40B4-BE49-F238E27FC236}">
                <a16:creationId xmlns:a16="http://schemas.microsoft.com/office/drawing/2014/main" id="{96B3358A-F0B1-4722-9F0A-5F4C0F47A9B8}"/>
              </a:ext>
            </a:extLst>
          </p:cNvPr>
          <p:cNvSpPr txBox="1"/>
          <p:nvPr/>
        </p:nvSpPr>
        <p:spPr>
          <a:xfrm>
            <a:off x="727649" y="2019167"/>
            <a:ext cx="8005224" cy="1105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Local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maximum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으로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peak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추정하고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peak 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사이의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minimum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을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breakpoint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로 설정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일일확진자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데이터를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gaussian kernel smoothing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을 이용하여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smoot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curve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만들고 이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curve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에 대해서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peak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breakpoint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찾음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9244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Segmentation 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49" y="1249160"/>
            <a:ext cx="4312183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Algorithm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E0C506-F0E6-4AC5-A54E-54A3CC915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139" y="3049817"/>
            <a:ext cx="5499721" cy="12089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B14BC0-E2B3-48DD-A355-C8AA317A9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139" y="2066379"/>
            <a:ext cx="5085448" cy="93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9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8FADE5-9162-46C1-BC2B-484B5B7B1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64" y="698025"/>
            <a:ext cx="3842804" cy="38485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2292FC-163B-4C95-B7F8-E071DFE34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83358"/>
            <a:ext cx="3975598" cy="12060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099368-0302-4731-BEDB-51BD9529F7CA}"/>
              </a:ext>
            </a:extLst>
          </p:cNvPr>
          <p:cNvSpPr txBox="1"/>
          <p:nvPr/>
        </p:nvSpPr>
        <p:spPr>
          <a:xfrm>
            <a:off x="462164" y="4546600"/>
            <a:ext cx="15917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- Peak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Detection Algorithm</a:t>
            </a:r>
            <a:endParaRPr lang="ko-KR" altLang="en-US" sz="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F00C05-2961-4D13-8F64-F06D4A88E54F}"/>
              </a:ext>
            </a:extLst>
          </p:cNvPr>
          <p:cNvSpPr txBox="1"/>
          <p:nvPr/>
        </p:nvSpPr>
        <p:spPr>
          <a:xfrm>
            <a:off x="4596336" y="3089370"/>
            <a:ext cx="1938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- Breakpoint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Detection Algorithm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462405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Segmentation 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49" y="1383449"/>
            <a:ext cx="405601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3" name="Google Shape;121;p18">
            <a:extLst>
              <a:ext uri="{FF2B5EF4-FFF2-40B4-BE49-F238E27FC236}">
                <a16:creationId xmlns:a16="http://schemas.microsoft.com/office/drawing/2014/main" id="{5814D5AF-A83F-40DD-9B36-9162906B3A05}"/>
              </a:ext>
            </a:extLst>
          </p:cNvPr>
          <p:cNvSpPr txBox="1"/>
          <p:nvPr/>
        </p:nvSpPr>
        <p:spPr>
          <a:xfrm>
            <a:off x="727650" y="2101126"/>
            <a:ext cx="3778755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분석 대상 국가 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 165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개국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(8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월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31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 기준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# of breakpoints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기준으로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wave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수를 계산함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BBC5E0-0491-4246-AACB-CCCF11BA6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924" y="1921207"/>
            <a:ext cx="4670082" cy="1358021"/>
          </a:xfrm>
          <a:prstGeom prst="rect">
            <a:avLst/>
          </a:prstGeom>
        </p:spPr>
      </p:pic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315CF70C-0900-4F21-9F96-01111AAE5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834613"/>
              </p:ext>
            </p:extLst>
          </p:nvPr>
        </p:nvGraphicFramePr>
        <p:xfrm>
          <a:off x="1627615" y="3685304"/>
          <a:ext cx="5888770" cy="609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77754">
                  <a:extLst>
                    <a:ext uri="{9D8B030D-6E8A-4147-A177-3AD203B41FA5}">
                      <a16:colId xmlns:a16="http://schemas.microsoft.com/office/drawing/2014/main" val="3992583385"/>
                    </a:ext>
                  </a:extLst>
                </a:gridCol>
                <a:gridCol w="1177754">
                  <a:extLst>
                    <a:ext uri="{9D8B030D-6E8A-4147-A177-3AD203B41FA5}">
                      <a16:colId xmlns:a16="http://schemas.microsoft.com/office/drawing/2014/main" val="40757003"/>
                    </a:ext>
                  </a:extLst>
                </a:gridCol>
                <a:gridCol w="1177754">
                  <a:extLst>
                    <a:ext uri="{9D8B030D-6E8A-4147-A177-3AD203B41FA5}">
                      <a16:colId xmlns:a16="http://schemas.microsoft.com/office/drawing/2014/main" val="1488225138"/>
                    </a:ext>
                  </a:extLst>
                </a:gridCol>
                <a:gridCol w="1177754">
                  <a:extLst>
                    <a:ext uri="{9D8B030D-6E8A-4147-A177-3AD203B41FA5}">
                      <a16:colId xmlns:a16="http://schemas.microsoft.com/office/drawing/2014/main" val="3773002586"/>
                    </a:ext>
                  </a:extLst>
                </a:gridCol>
                <a:gridCol w="1177754">
                  <a:extLst>
                    <a:ext uri="{9D8B030D-6E8A-4147-A177-3AD203B41FA5}">
                      <a16:colId xmlns:a16="http://schemas.microsoft.com/office/drawing/2014/main" val="3600835368"/>
                    </a:ext>
                  </a:extLst>
                </a:gridCol>
              </a:tblGrid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# of waves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482729"/>
                  </a:ext>
                </a:extLst>
              </a:tr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# of country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70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78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16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03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481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672743" y="131735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Simple Moving Average</a:t>
            </a:r>
            <a:endParaRPr lang="ko-KR" altLang="en-US" sz="2000" dirty="0"/>
          </a:p>
        </p:txBody>
      </p:sp>
      <p:sp>
        <p:nvSpPr>
          <p:cNvPr id="6" name="Google Shape;126;p19">
            <a:extLst>
              <a:ext uri="{FF2B5EF4-FFF2-40B4-BE49-F238E27FC236}">
                <a16:creationId xmlns:a16="http://schemas.microsoft.com/office/drawing/2014/main" id="{C95BE553-6470-4AC6-8444-47B8589B948B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Segmented Growth Curve Model</a:t>
            </a:r>
            <a:endParaRPr lang="ko-KR" altLang="en-US" sz="1200" dirty="0"/>
          </a:p>
        </p:txBody>
      </p:sp>
      <p:sp>
        <p:nvSpPr>
          <p:cNvPr id="9" name="Google Shape;127;p19">
            <a:extLst>
              <a:ext uri="{FF2B5EF4-FFF2-40B4-BE49-F238E27FC236}">
                <a16:creationId xmlns:a16="http://schemas.microsoft.com/office/drawing/2014/main" id="{FEC50C8B-A7C0-4CFB-8804-729F4846FD48}"/>
              </a:ext>
            </a:extLst>
          </p:cNvPr>
          <p:cNvSpPr txBox="1">
            <a:spLocks/>
          </p:cNvSpPr>
          <p:nvPr/>
        </p:nvSpPr>
        <p:spPr>
          <a:xfrm>
            <a:off x="672743" y="1979553"/>
            <a:ext cx="7489536" cy="2137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28600" indent="-228600">
              <a:lnSpc>
                <a:spcPct val="100000"/>
              </a:lnSpc>
              <a:spcBef>
                <a:spcPts val="1000"/>
              </a:spcBef>
              <a:buFont typeface="Lato"/>
              <a:buAutoNum type="arabicParenR"/>
            </a:pPr>
            <a:r>
              <a:rPr lang="ko-KR" altLang="en-US" sz="1200" dirty="0"/>
              <a:t>많은 국가의 </a:t>
            </a:r>
            <a:r>
              <a:rPr lang="ko-KR" altLang="en-US" sz="1200" dirty="0" err="1"/>
              <a:t>일일확진자</a:t>
            </a:r>
            <a:r>
              <a:rPr lang="ko-KR" altLang="en-US" sz="1200" dirty="0"/>
              <a:t> 데이터에서 일주일 단위의 주기성이 관측됨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00000"/>
              </a:lnSpc>
              <a:spcBef>
                <a:spcPts val="1000"/>
              </a:spcBef>
              <a:buFont typeface="Lato"/>
              <a:buAutoNum type="arabicParenR"/>
            </a:pPr>
            <a:r>
              <a:rPr lang="ko-KR" altLang="en-US" sz="1200" dirty="0"/>
              <a:t>이에 대한 원인으로 일일 검사 수가 일주일 단위의 주기성을 갖는 점에 주목하여 일일 검사 수 데이터를 분석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marL="0" indent="0">
              <a:lnSpc>
                <a:spcPct val="100000"/>
              </a:lnSpc>
              <a:spcBef>
                <a:spcPts val="1000"/>
              </a:spcBef>
              <a:buFont typeface="Lato"/>
              <a:buNone/>
            </a:pPr>
            <a:r>
              <a:rPr lang="en-US" altLang="ko-KR" sz="1200" dirty="0"/>
              <a:t>3) ACF</a:t>
            </a:r>
            <a:r>
              <a:rPr lang="ko-KR" altLang="en-US" sz="1200" dirty="0"/>
              <a:t>를 통해 수치적으로 제시하려 했으나 </a:t>
            </a:r>
            <a:r>
              <a:rPr lang="en-US" altLang="ko-KR" sz="1200" dirty="0"/>
              <a:t>trend</a:t>
            </a:r>
            <a:r>
              <a:rPr lang="ko-KR" altLang="en-US" sz="1200" dirty="0"/>
              <a:t> 또한 </a:t>
            </a:r>
            <a:r>
              <a:rPr lang="en-US" altLang="ko-KR" sz="1200" dirty="0"/>
              <a:t>randomness</a:t>
            </a:r>
            <a:r>
              <a:rPr lang="ko-KR" altLang="en-US" sz="1200" dirty="0"/>
              <a:t>를 가지고 있어 분석에 한계가 존재했으나 프랑스와 같이 특정 요일마다 급격히 </a:t>
            </a:r>
            <a:r>
              <a:rPr lang="ko-KR" altLang="en-US" sz="1200" dirty="0" err="1"/>
              <a:t>확진자</a:t>
            </a:r>
            <a:r>
              <a:rPr lang="ko-KR" altLang="en-US" sz="1200" dirty="0"/>
              <a:t> 수가 떨어지는 경우에 대해서는 뚜렷한 경향성을 확인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buFont typeface="Lato"/>
              <a:buNone/>
            </a:pPr>
            <a:r>
              <a:rPr lang="en-US" altLang="ko-KR" sz="1200" dirty="0"/>
              <a:t>4) </a:t>
            </a:r>
            <a:r>
              <a:rPr lang="ko-KR" altLang="en-US" sz="1200" dirty="0"/>
              <a:t>따라서 </a:t>
            </a:r>
            <a:r>
              <a:rPr lang="en-US" altLang="ko-KR" sz="1200" dirty="0"/>
              <a:t>7</a:t>
            </a:r>
            <a:r>
              <a:rPr lang="ko-KR" altLang="en-US" sz="1200" dirty="0"/>
              <a:t>일 단위의 주기를 고려해 </a:t>
            </a:r>
            <a:r>
              <a:rPr lang="en-US" altLang="ko-KR" sz="1200" dirty="0"/>
              <a:t>window size</a:t>
            </a:r>
            <a:r>
              <a:rPr lang="ko-KR" altLang="en-US" sz="1200" dirty="0"/>
              <a:t>가 </a:t>
            </a:r>
            <a:r>
              <a:rPr lang="en-US" altLang="ko-KR" sz="1200" dirty="0"/>
              <a:t>7</a:t>
            </a:r>
            <a:r>
              <a:rPr lang="ko-KR" altLang="en-US" sz="1200" dirty="0"/>
              <a:t>인 단순 이동 평균을 사용</a:t>
            </a:r>
            <a:r>
              <a:rPr lang="en-US" altLang="ko-KR" sz="12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23665504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762</Words>
  <Application>Microsoft Macintosh PowerPoint</Application>
  <PresentationFormat>On-screen Show (16:9)</PresentationFormat>
  <Paragraphs>136</Paragraphs>
  <Slides>29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Lato</vt:lpstr>
      <vt:lpstr>Malgun Gothic</vt:lpstr>
      <vt:lpstr>Raleway</vt:lpstr>
      <vt:lpstr>Malgun Gothic</vt:lpstr>
      <vt:lpstr>Arial</vt:lpstr>
      <vt:lpstr>Streamline</vt:lpstr>
      <vt:lpstr>Segmented Growth Curve Model</vt:lpstr>
      <vt:lpstr>Contents</vt:lpstr>
      <vt:lpstr>Procedure</vt:lpstr>
      <vt:lpstr>Segmentation Method</vt:lpstr>
      <vt:lpstr>Segmentation Method</vt:lpstr>
      <vt:lpstr>Segmentation Method</vt:lpstr>
      <vt:lpstr>PowerPoint Presentation</vt:lpstr>
      <vt:lpstr>Segmentation Method</vt:lpstr>
      <vt:lpstr>Simple Moving Average</vt:lpstr>
      <vt:lpstr>Simple Moving Average</vt:lpstr>
      <vt:lpstr>Segmented Logistic Model</vt:lpstr>
      <vt:lpstr>Segmented Gompertz Model</vt:lpstr>
      <vt:lpstr>PowerPoint Presentation</vt:lpstr>
      <vt:lpstr>PowerPoint Presentation</vt:lpstr>
      <vt:lpstr>PowerPoint Presentation</vt:lpstr>
      <vt:lpstr>Result</vt:lpstr>
      <vt:lpstr>Correlation Plot (Logistic Model)</vt:lpstr>
      <vt:lpstr>Correlation Plot (Gompertz Model)</vt:lpstr>
      <vt:lpstr>Correlation Plot (Seg1) (Logistic &amp; Gompertz)</vt:lpstr>
      <vt:lpstr>Correlation Plot (Seg2) (Logistic &amp; Gompertz)</vt:lpstr>
      <vt:lpstr>1. 적합 판별 기준 </vt:lpstr>
      <vt:lpstr>1. 적합 판별 기준 </vt:lpstr>
      <vt:lpstr>1. 적합 판별 기준 </vt:lpstr>
      <vt:lpstr>1. 적합 판별 기준 </vt:lpstr>
      <vt:lpstr>PowerPoint Presentation</vt:lpstr>
      <vt:lpstr>2. 각 Segment에 대한 계수별 Permutation Test</vt:lpstr>
      <vt:lpstr>2. 각 Segment에 대한 계수별 Permutation Test</vt:lpstr>
      <vt:lpstr>2. 각 Segment에 대한 계수별 Permutation Test</vt:lpstr>
      <vt:lpstr>2. 각 Segment에 대한 계수별 Permutation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전세계 신규 확진자 예측 및 정책의 영향 분석</dc:title>
  <cp:lastModifiedBy>Ko Yeonghyeon</cp:lastModifiedBy>
  <cp:revision>96</cp:revision>
  <dcterms:modified xsi:type="dcterms:W3CDTF">2020-11-09T03:01:37Z</dcterms:modified>
</cp:coreProperties>
</file>